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cab84a082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5cab84a082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cab84a082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5cab84a082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cab84a082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5cab84a082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cab84a08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5cab84a082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cab84a08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5cab84a082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cab84a082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5cab84a082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cab84a08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5cab84a08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cab84a082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5cab84a082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cab84a082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5cab84a082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si=mqQtvY70lAs9y8tg&amp;v=imFV5WyxEgc&amp;feature=youtu.be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drive.google.com/file/d/1x7Rron5yEP_69tDQuJVnP0-D6jppLm9Z/view" TargetMode="External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-2946263" y="-79503"/>
            <a:ext cx="11017025" cy="10366503"/>
            <a:chOff x="0" y="-28575"/>
            <a:chExt cx="2901603" cy="3725922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2901603" cy="3697347"/>
            </a:xfrm>
            <a:custGeom>
              <a:rect b="b" l="l" r="r" t="t"/>
              <a:pathLst>
                <a:path extrusionOk="0" h="3697347" w="2901603">
                  <a:moveTo>
                    <a:pt x="35839" y="0"/>
                  </a:moveTo>
                  <a:lnTo>
                    <a:pt x="2865764" y="0"/>
                  </a:lnTo>
                  <a:cubicBezTo>
                    <a:pt x="2875269" y="0"/>
                    <a:pt x="2884385" y="3776"/>
                    <a:pt x="2891106" y="10497"/>
                  </a:cubicBezTo>
                  <a:cubicBezTo>
                    <a:pt x="2897827" y="17218"/>
                    <a:pt x="2901603" y="26334"/>
                    <a:pt x="2901603" y="35839"/>
                  </a:cubicBezTo>
                  <a:lnTo>
                    <a:pt x="2901603" y="3661508"/>
                  </a:lnTo>
                  <a:cubicBezTo>
                    <a:pt x="2901603" y="3681302"/>
                    <a:pt x="2885558" y="3697347"/>
                    <a:pt x="2865764" y="3697347"/>
                  </a:cubicBezTo>
                  <a:lnTo>
                    <a:pt x="35839" y="3697347"/>
                  </a:lnTo>
                  <a:cubicBezTo>
                    <a:pt x="16046" y="3697347"/>
                    <a:pt x="0" y="3681302"/>
                    <a:pt x="0" y="3661508"/>
                  </a:cubicBezTo>
                  <a:lnTo>
                    <a:pt x="0" y="35839"/>
                  </a:lnTo>
                  <a:cubicBezTo>
                    <a:pt x="0" y="26334"/>
                    <a:pt x="3776" y="17218"/>
                    <a:pt x="10497" y="10497"/>
                  </a:cubicBezTo>
                  <a:cubicBezTo>
                    <a:pt x="17218" y="3776"/>
                    <a:pt x="26334" y="0"/>
                    <a:pt x="35839" y="0"/>
                  </a:cubicBezTo>
                  <a:close/>
                </a:path>
              </a:pathLst>
            </a:custGeom>
            <a:solidFill>
              <a:srgbClr val="140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28575"/>
              <a:ext cx="2901603" cy="3725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1377760" y="1028700"/>
            <a:ext cx="5569425" cy="5569425"/>
          </a:xfrm>
          <a:custGeom>
            <a:rect b="b" l="l" r="r" t="t"/>
            <a:pathLst>
              <a:path extrusionOk="0" h="5569425" w="5569425">
                <a:moveTo>
                  <a:pt x="0" y="0"/>
                </a:moveTo>
                <a:lnTo>
                  <a:pt x="5569425" y="0"/>
                </a:lnTo>
                <a:lnTo>
                  <a:pt x="5569425" y="5569425"/>
                </a:lnTo>
                <a:lnTo>
                  <a:pt x="0" y="5569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805388" y="7481613"/>
            <a:ext cx="4714170" cy="1776687"/>
          </a:xfrm>
          <a:custGeom>
            <a:rect b="b" l="l" r="r" t="t"/>
            <a:pathLst>
              <a:path extrusionOk="0" h="1776687" w="4714170">
                <a:moveTo>
                  <a:pt x="0" y="0"/>
                </a:moveTo>
                <a:lnTo>
                  <a:pt x="4714169" y="0"/>
                </a:lnTo>
                <a:lnTo>
                  <a:pt x="4714169" y="1776687"/>
                </a:lnTo>
                <a:lnTo>
                  <a:pt x="0" y="1776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4236" l="-83203" r="0" t="-58806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8980929" y="4782736"/>
            <a:ext cx="8582121" cy="816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8" u="none" cap="none" strike="noStrike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Servicio Cívico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2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22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2"/>
          <p:cNvSpPr txBox="1"/>
          <p:nvPr/>
        </p:nvSpPr>
        <p:spPr>
          <a:xfrm>
            <a:off x="1071851" y="854525"/>
            <a:ext cx="135033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Jóvenes Apoyando el Extensionismo Rural: Campesino a Campesino - MAGA</a:t>
            </a:r>
            <a:endParaRPr b="1" i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5" name="Google Shape;205;p22"/>
          <p:cNvGrpSpPr/>
          <p:nvPr/>
        </p:nvGrpSpPr>
        <p:grpSpPr>
          <a:xfrm>
            <a:off x="13386675" y="3621975"/>
            <a:ext cx="4283275" cy="1248113"/>
            <a:chOff x="-3" y="0"/>
            <a:chExt cx="4274726" cy="268915"/>
          </a:xfrm>
        </p:grpSpPr>
        <p:sp>
          <p:nvSpPr>
            <p:cNvPr id="206" name="Google Shape;206;p22"/>
            <p:cNvSpPr/>
            <p:nvPr/>
          </p:nvSpPr>
          <p:spPr>
            <a:xfrm>
              <a:off x="-3" y="0"/>
              <a:ext cx="4274726" cy="268915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07" name="Google Shape;207;p22"/>
            <p:cNvSpPr txBox="1"/>
            <p:nvPr/>
          </p:nvSpPr>
          <p:spPr>
            <a:xfrm>
              <a:off x="-3" y="53"/>
              <a:ext cx="42747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22"/>
          <p:cNvSpPr txBox="1"/>
          <p:nvPr/>
        </p:nvSpPr>
        <p:spPr>
          <a:xfrm>
            <a:off x="13679329" y="3753125"/>
            <a:ext cx="3850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Inicia: 02/06/2025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Termina: 08/10/2025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000" y="2672481"/>
            <a:ext cx="6041100" cy="61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3"/>
          <p:cNvGrpSpPr/>
          <p:nvPr/>
        </p:nvGrpSpPr>
        <p:grpSpPr>
          <a:xfrm>
            <a:off x="895700" y="2434802"/>
            <a:ext cx="16230707" cy="1680585"/>
            <a:chOff x="0" y="-28575"/>
            <a:chExt cx="4274726" cy="391973"/>
          </a:xfrm>
        </p:grpSpPr>
        <p:sp>
          <p:nvSpPr>
            <p:cNvPr id="215" name="Google Shape;215;p23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16" name="Google Shape;216;p23"/>
            <p:cNvSpPr txBox="1"/>
            <p:nvPr/>
          </p:nvSpPr>
          <p:spPr>
            <a:xfrm>
              <a:off x="0" y="-28575"/>
              <a:ext cx="42747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7" name="Google Shape;217;p23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23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23"/>
          <p:cNvSpPr txBox="1"/>
          <p:nvPr/>
        </p:nvSpPr>
        <p:spPr>
          <a:xfrm>
            <a:off x="1071850" y="854525"/>
            <a:ext cx="13725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Impacto de la Tecnología en la Juventud, influencia en la sexualidad, el consumo de drogas y la violencia - MIDES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1071850" y="2736500"/>
            <a:ext cx="157734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El objetivo principal del proyecto es analizar y comprender como el uso de las tecnologías y redes sociales afecta el comportamiento de los jóvenes en relación con la sexualidad, el consumo de drogas y la violencia, se busca desarrollar estrategias de prevención y educación integral que promuevan un entorno más seguro y saludable para la juventud.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1" name="Google Shape;221;p23"/>
          <p:cNvGrpSpPr/>
          <p:nvPr/>
        </p:nvGrpSpPr>
        <p:grpSpPr>
          <a:xfrm>
            <a:off x="895700" y="4340900"/>
            <a:ext cx="16230707" cy="4279458"/>
            <a:chOff x="0" y="-28575"/>
            <a:chExt cx="4274726" cy="392100"/>
          </a:xfrm>
        </p:grpSpPr>
        <p:sp>
          <p:nvSpPr>
            <p:cNvPr id="222" name="Google Shape;222;p23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23" name="Google Shape;223;p23"/>
            <p:cNvSpPr txBox="1"/>
            <p:nvPr/>
          </p:nvSpPr>
          <p:spPr>
            <a:xfrm>
              <a:off x="0" y="-28575"/>
              <a:ext cx="42747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23"/>
          <p:cNvSpPr txBox="1"/>
          <p:nvPr/>
        </p:nvSpPr>
        <p:spPr>
          <a:xfrm>
            <a:off x="1335600" y="4989975"/>
            <a:ext cx="564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1200"/>
          </a:p>
        </p:txBody>
      </p:sp>
      <p:sp>
        <p:nvSpPr>
          <p:cNvPr id="225" name="Google Shape;225;p23"/>
          <p:cNvSpPr txBox="1"/>
          <p:nvPr/>
        </p:nvSpPr>
        <p:spPr>
          <a:xfrm>
            <a:off x="1335600" y="5624825"/>
            <a:ext cx="156168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Talleres de capacitación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Entrenamiento en valores cívicos y éticos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Desarrollo de habilidades </a:t>
            </a: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prácticas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Comunitaria y Voluntariado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Preparación para la acción y evaluación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Trabajo de Campo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24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24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4"/>
          <p:cNvSpPr txBox="1"/>
          <p:nvPr/>
        </p:nvSpPr>
        <p:spPr>
          <a:xfrm>
            <a:off x="1071851" y="854525"/>
            <a:ext cx="13503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Impacto de la Tecnología en la Juventud, influencia en la sexualidad, el consumo de drogas y la violencia - MIDES</a:t>
            </a:r>
            <a:endParaRPr b="1"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775" y="4067500"/>
            <a:ext cx="7246100" cy="3881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24"/>
          <p:cNvGrpSpPr/>
          <p:nvPr/>
        </p:nvGrpSpPr>
        <p:grpSpPr>
          <a:xfrm>
            <a:off x="13386675" y="3621975"/>
            <a:ext cx="4283275" cy="1248113"/>
            <a:chOff x="-3" y="0"/>
            <a:chExt cx="4274726" cy="268915"/>
          </a:xfrm>
        </p:grpSpPr>
        <p:sp>
          <p:nvSpPr>
            <p:cNvPr id="235" name="Google Shape;235;p24"/>
            <p:cNvSpPr/>
            <p:nvPr/>
          </p:nvSpPr>
          <p:spPr>
            <a:xfrm>
              <a:off x="-3" y="0"/>
              <a:ext cx="4274726" cy="268915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36" name="Google Shape;236;p24"/>
            <p:cNvSpPr txBox="1"/>
            <p:nvPr/>
          </p:nvSpPr>
          <p:spPr>
            <a:xfrm>
              <a:off x="-3" y="53"/>
              <a:ext cx="42747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13679329" y="3753125"/>
            <a:ext cx="3850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Inicia: 02/06/2025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Termina: 19/12/2025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/>
          <p:nvPr/>
        </p:nvSpPr>
        <p:spPr>
          <a:xfrm>
            <a:off x="1989308" y="2041584"/>
            <a:ext cx="14352533" cy="7627261"/>
          </a:xfrm>
          <a:custGeom>
            <a:rect b="b" l="l" r="r" t="t"/>
            <a:pathLst>
              <a:path extrusionOk="0" h="7627261" w="14352533">
                <a:moveTo>
                  <a:pt x="0" y="0"/>
                </a:moveTo>
                <a:lnTo>
                  <a:pt x="14352534" y="0"/>
                </a:lnTo>
                <a:lnTo>
                  <a:pt x="14352534" y="7627261"/>
                </a:lnTo>
                <a:lnTo>
                  <a:pt x="0" y="762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6082"/>
            </a:stretch>
          </a:blipFill>
          <a:ln>
            <a:noFill/>
          </a:ln>
        </p:spPr>
      </p:sp>
      <p:cxnSp>
        <p:nvCxnSpPr>
          <p:cNvPr id="243" name="Google Shape;243;p25"/>
          <p:cNvCxnSpPr/>
          <p:nvPr/>
        </p:nvCxnSpPr>
        <p:spPr>
          <a:xfrm>
            <a:off x="1071860" y="1860790"/>
            <a:ext cx="1618744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25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/>
          <p:nvPr/>
        </p:nvSpPr>
        <p:spPr>
          <a:xfrm>
            <a:off x="3750330" y="2186301"/>
            <a:ext cx="10787340" cy="5421663"/>
          </a:xfrm>
          <a:custGeom>
            <a:rect b="b" l="l" r="r" t="t"/>
            <a:pathLst>
              <a:path extrusionOk="0" h="5421663" w="10787340">
                <a:moveTo>
                  <a:pt x="0" y="0"/>
                </a:moveTo>
                <a:lnTo>
                  <a:pt x="10787340" y="0"/>
                </a:lnTo>
                <a:lnTo>
                  <a:pt x="10787340" y="5421663"/>
                </a:lnTo>
                <a:lnTo>
                  <a:pt x="0" y="5421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00" l="-1214" r="-1213" t="0"/>
            </a:stretch>
          </a:blipFill>
          <a:ln>
            <a:noFill/>
          </a:ln>
        </p:spPr>
      </p:sp>
      <p:cxnSp>
        <p:nvCxnSpPr>
          <p:cNvPr id="250" name="Google Shape;250;p26"/>
          <p:cNvCxnSpPr/>
          <p:nvPr/>
        </p:nvCxnSpPr>
        <p:spPr>
          <a:xfrm>
            <a:off x="1028700" y="8413464"/>
            <a:ext cx="1623060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4"/>
          <p:cNvCxnSpPr/>
          <p:nvPr/>
        </p:nvCxnSpPr>
        <p:spPr>
          <a:xfrm>
            <a:off x="1071860" y="1860790"/>
            <a:ext cx="1618744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4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718404" y="751094"/>
            <a:ext cx="16540896" cy="8952760"/>
          </a:xfrm>
          <a:custGeom>
            <a:rect b="b" l="l" r="r" t="t"/>
            <a:pathLst>
              <a:path extrusionOk="0" h="8952760" w="16540896">
                <a:moveTo>
                  <a:pt x="0" y="0"/>
                </a:moveTo>
                <a:lnTo>
                  <a:pt x="16540896" y="0"/>
                </a:lnTo>
                <a:lnTo>
                  <a:pt x="16540896" y="8952760"/>
                </a:lnTo>
                <a:lnTo>
                  <a:pt x="0" y="8952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1071850" y="8096750"/>
            <a:ext cx="5149335" cy="944535"/>
            <a:chOff x="-3" y="0"/>
            <a:chExt cx="4274726" cy="268915"/>
          </a:xfrm>
        </p:grpSpPr>
        <p:sp>
          <p:nvSpPr>
            <p:cNvPr id="102" name="Google Shape;102;p14"/>
            <p:cNvSpPr/>
            <p:nvPr/>
          </p:nvSpPr>
          <p:spPr>
            <a:xfrm>
              <a:off x="-3" y="0"/>
              <a:ext cx="4274726" cy="268915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03" name="Google Shape;103;p14"/>
            <p:cNvSpPr txBox="1"/>
            <p:nvPr/>
          </p:nvSpPr>
          <p:spPr>
            <a:xfrm>
              <a:off x="-3" y="53"/>
              <a:ext cx="42747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4"/>
          <p:cNvSpPr txBox="1"/>
          <p:nvPr/>
        </p:nvSpPr>
        <p:spPr>
          <a:xfrm>
            <a:off x="1423705" y="8119799"/>
            <a:ext cx="4629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Q. 10.00 por hora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Total de 728 horas.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5"/>
          <p:cNvCxnSpPr/>
          <p:nvPr/>
        </p:nvCxnSpPr>
        <p:spPr>
          <a:xfrm>
            <a:off x="1071860" y="1860790"/>
            <a:ext cx="1618744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15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1" name="Google Shape;111;p15"/>
          <p:cNvGrpSpPr/>
          <p:nvPr/>
        </p:nvGrpSpPr>
        <p:grpSpPr>
          <a:xfrm>
            <a:off x="1071860" y="1708396"/>
            <a:ext cx="17556486" cy="8523661"/>
            <a:chOff x="0" y="-28575"/>
            <a:chExt cx="4623900" cy="2244900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0"/>
              <a:ext cx="4623848" cy="2216190"/>
            </a:xfrm>
            <a:custGeom>
              <a:rect b="b" l="l" r="r" t="t"/>
              <a:pathLst>
                <a:path extrusionOk="0" h="2216190" w="4623848">
                  <a:moveTo>
                    <a:pt x="0" y="0"/>
                  </a:moveTo>
                  <a:lnTo>
                    <a:pt x="4623848" y="0"/>
                  </a:lnTo>
                  <a:lnTo>
                    <a:pt x="4623848" y="2216190"/>
                  </a:lnTo>
                  <a:lnTo>
                    <a:pt x="0" y="221619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13" name="Google Shape;113;p15"/>
            <p:cNvSpPr txBox="1"/>
            <p:nvPr/>
          </p:nvSpPr>
          <p:spPr>
            <a:xfrm>
              <a:off x="0" y="-28575"/>
              <a:ext cx="4623900" cy="224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5"/>
          <p:cNvSpPr txBox="1"/>
          <p:nvPr/>
        </p:nvSpPr>
        <p:spPr>
          <a:xfrm>
            <a:off x="1071860" y="854529"/>
            <a:ext cx="5196196" cy="669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Proceso de registro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4879475" y="2777875"/>
            <a:ext cx="3189600" cy="25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Link:</a:t>
            </a:r>
            <a:endParaRPr sz="24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https://www.youtube.com/watch?si=mqQtvY70lAs9y8tg&amp;v=imFV5WyxEgc&amp;feature=youtu.be</a:t>
            </a:r>
            <a:endParaRPr sz="19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4795017" y="9137906"/>
            <a:ext cx="357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Código QR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5026" y="6082500"/>
            <a:ext cx="2691708" cy="27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title="TutorialAlistamiento_ServicioCívico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3150" y="2332875"/>
            <a:ext cx="12754373" cy="71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16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6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6"/>
          <p:cNvSpPr txBox="1"/>
          <p:nvPr/>
        </p:nvSpPr>
        <p:spPr>
          <a:xfrm>
            <a:off x="2392351" y="5004775"/>
            <a:ext cx="13503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Proyectos disponibles 2025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Última fecha para registrarse: 09 de junio</a:t>
            </a:r>
            <a:endParaRPr b="1"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7"/>
          <p:cNvGrpSpPr/>
          <p:nvPr/>
        </p:nvGrpSpPr>
        <p:grpSpPr>
          <a:xfrm>
            <a:off x="895700" y="2292149"/>
            <a:ext cx="16230707" cy="1819265"/>
            <a:chOff x="0" y="-28575"/>
            <a:chExt cx="4274726" cy="391973"/>
          </a:xfrm>
        </p:grpSpPr>
        <p:sp>
          <p:nvSpPr>
            <p:cNvPr id="131" name="Google Shape;131;p17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32" name="Google Shape;132;p17"/>
            <p:cNvSpPr txBox="1"/>
            <p:nvPr/>
          </p:nvSpPr>
          <p:spPr>
            <a:xfrm>
              <a:off x="0" y="-28575"/>
              <a:ext cx="42747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3" name="Google Shape;133;p17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17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7"/>
          <p:cNvSpPr txBox="1"/>
          <p:nvPr/>
        </p:nvSpPr>
        <p:spPr>
          <a:xfrm>
            <a:off x="1071851" y="1006925"/>
            <a:ext cx="1350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Jóvenes Promotores del Deporte y la Recreación 2025 - MCD</a:t>
            </a:r>
            <a:endParaRPr b="1"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202650" y="2555925"/>
            <a:ext cx="156168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Promover la participación ciudadana en forma directa en la solución de los problemas comunales y nacionales. El proyecto busca fomentar el deporte y la recreación en niños, adolescentes y jóvenes, en pro de su bienestar físico integral y la prevención de la violencia y el delito.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895700" y="4264701"/>
            <a:ext cx="16230707" cy="4994138"/>
            <a:chOff x="0" y="-28575"/>
            <a:chExt cx="4274726" cy="392100"/>
          </a:xfrm>
        </p:grpSpPr>
        <p:sp>
          <p:nvSpPr>
            <p:cNvPr id="138" name="Google Shape;138;p17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39" name="Google Shape;139;p17"/>
            <p:cNvSpPr txBox="1"/>
            <p:nvPr/>
          </p:nvSpPr>
          <p:spPr>
            <a:xfrm>
              <a:off x="0" y="-28575"/>
              <a:ext cx="42747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7"/>
          <p:cNvSpPr txBox="1"/>
          <p:nvPr/>
        </p:nvSpPr>
        <p:spPr>
          <a:xfrm>
            <a:off x="1335600" y="4989975"/>
            <a:ext cx="564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1200"/>
          </a:p>
        </p:txBody>
      </p:sp>
      <p:sp>
        <p:nvSpPr>
          <p:cNvPr id="141" name="Google Shape;141;p17"/>
          <p:cNvSpPr txBox="1"/>
          <p:nvPr/>
        </p:nvSpPr>
        <p:spPr>
          <a:xfrm>
            <a:off x="1335600" y="5548625"/>
            <a:ext cx="156168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Torneos deportivos comunitarios multisectoriales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Organización de torneos de fútbol dirigidos a niños, adolescentes y jóvenes de distintas comunidades.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Jornadas recreativas barriales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Jornadas recreativas periódicas en espacios públicos (especialmente canchas) con actividades físicas para promover la convivencia y el uso positivo del tiempo libre.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Implementación de un programa donde los jóvenes reciben capacitación básica en promoción deportiva y recreativa, con el acompañamiento de Promotores del Viceministerio de Deportes y Recreación, para luego involucrarse directamente en las actividades.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18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18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8"/>
          <p:cNvSpPr txBox="1"/>
          <p:nvPr/>
        </p:nvSpPr>
        <p:spPr>
          <a:xfrm>
            <a:off x="1071851" y="1159325"/>
            <a:ext cx="1350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Jóvenes Promotores del Deporte y la Recreación 2025 - MCD</a:t>
            </a:r>
            <a:endParaRPr b="1"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8" title="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100" y="2346275"/>
            <a:ext cx="11078151" cy="727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8"/>
          <p:cNvGrpSpPr/>
          <p:nvPr/>
        </p:nvGrpSpPr>
        <p:grpSpPr>
          <a:xfrm>
            <a:off x="13386675" y="3621975"/>
            <a:ext cx="4283275" cy="1248113"/>
            <a:chOff x="-3" y="0"/>
            <a:chExt cx="4274726" cy="268915"/>
          </a:xfrm>
        </p:grpSpPr>
        <p:sp>
          <p:nvSpPr>
            <p:cNvPr id="151" name="Google Shape;151;p18"/>
            <p:cNvSpPr/>
            <p:nvPr/>
          </p:nvSpPr>
          <p:spPr>
            <a:xfrm>
              <a:off x="-3" y="0"/>
              <a:ext cx="4274726" cy="268915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2" name="Google Shape;152;p18"/>
            <p:cNvSpPr txBox="1"/>
            <p:nvPr/>
          </p:nvSpPr>
          <p:spPr>
            <a:xfrm>
              <a:off x="-3" y="53"/>
              <a:ext cx="42747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8"/>
          <p:cNvSpPr txBox="1"/>
          <p:nvPr/>
        </p:nvSpPr>
        <p:spPr>
          <a:xfrm>
            <a:off x="13679329" y="3753125"/>
            <a:ext cx="3850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Inicia: 01/07/2025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Termina: 28/11/2025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9"/>
          <p:cNvGrpSpPr/>
          <p:nvPr/>
        </p:nvGrpSpPr>
        <p:grpSpPr>
          <a:xfrm>
            <a:off x="895700" y="2673151"/>
            <a:ext cx="16230707" cy="854933"/>
            <a:chOff x="0" y="-28575"/>
            <a:chExt cx="4274726" cy="391973"/>
          </a:xfrm>
        </p:grpSpPr>
        <p:sp>
          <p:nvSpPr>
            <p:cNvPr id="159" name="Google Shape;159;p19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60" name="Google Shape;160;p19"/>
            <p:cNvSpPr txBox="1"/>
            <p:nvPr/>
          </p:nvSpPr>
          <p:spPr>
            <a:xfrm>
              <a:off x="0" y="-28575"/>
              <a:ext cx="42747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1" name="Google Shape;161;p19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19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9"/>
          <p:cNvSpPr txBox="1"/>
          <p:nvPr/>
        </p:nvSpPr>
        <p:spPr>
          <a:xfrm>
            <a:off x="1071851" y="854525"/>
            <a:ext cx="13503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Servidores Cívicos contribuyendo a la prevención de enfermedades transmitidas por vectores en las áreas de mayor incidencia - MSPAS</a:t>
            </a:r>
            <a:endParaRPr b="1"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202650" y="2936925"/>
            <a:ext cx="1561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Contribuir a la prevención de las enfermedades transmitidas por vectores con especial énfasis en dengue.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" name="Google Shape;165;p19"/>
          <p:cNvGrpSpPr/>
          <p:nvPr/>
        </p:nvGrpSpPr>
        <p:grpSpPr>
          <a:xfrm>
            <a:off x="895700" y="3959901"/>
            <a:ext cx="16230707" cy="4994138"/>
            <a:chOff x="0" y="-28575"/>
            <a:chExt cx="4274726" cy="392100"/>
          </a:xfrm>
        </p:grpSpPr>
        <p:sp>
          <p:nvSpPr>
            <p:cNvPr id="166" name="Google Shape;166;p19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67" name="Google Shape;167;p19"/>
            <p:cNvSpPr txBox="1"/>
            <p:nvPr/>
          </p:nvSpPr>
          <p:spPr>
            <a:xfrm>
              <a:off x="0" y="-28575"/>
              <a:ext cx="42747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9"/>
          <p:cNvSpPr txBox="1"/>
          <p:nvPr/>
        </p:nvSpPr>
        <p:spPr>
          <a:xfrm>
            <a:off x="1335600" y="4608975"/>
            <a:ext cx="564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1200"/>
          </a:p>
        </p:txBody>
      </p:sp>
      <p:sp>
        <p:nvSpPr>
          <p:cNvPr id="169" name="Google Shape;169;p19"/>
          <p:cNvSpPr txBox="1"/>
          <p:nvPr/>
        </p:nvSpPr>
        <p:spPr>
          <a:xfrm>
            <a:off x="1335600" y="5243825"/>
            <a:ext cx="156168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Mejorar las habilidades básicas de los jóvenes capacitando en: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prevención y control del Dengue.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Liderazgo Juvenil para el cambio de comportamiento.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Comunicación de riesgos en salud con participación comunitaria.</a:t>
            </a:r>
            <a:b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Incrementar el impacto en comunidades con: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Visitas domiciliarias para promoción y educación. 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Actividades a instituciones educativas y comunitarias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20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20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20"/>
          <p:cNvSpPr txBox="1"/>
          <p:nvPr/>
        </p:nvSpPr>
        <p:spPr>
          <a:xfrm>
            <a:off x="1071851" y="854525"/>
            <a:ext cx="135033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Servidores Cívicos contribuyendo a la prevención de enfermedades transmitidas por vectores en las áreas de mayor incidencia - MSPAS</a:t>
            </a:r>
            <a:endParaRPr b="1" i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7" name="Google Shape;177;p20"/>
          <p:cNvGrpSpPr/>
          <p:nvPr/>
        </p:nvGrpSpPr>
        <p:grpSpPr>
          <a:xfrm>
            <a:off x="13386675" y="3621975"/>
            <a:ext cx="4283275" cy="1248113"/>
            <a:chOff x="-3" y="0"/>
            <a:chExt cx="4274726" cy="268915"/>
          </a:xfrm>
        </p:grpSpPr>
        <p:sp>
          <p:nvSpPr>
            <p:cNvPr id="178" name="Google Shape;178;p20"/>
            <p:cNvSpPr/>
            <p:nvPr/>
          </p:nvSpPr>
          <p:spPr>
            <a:xfrm>
              <a:off x="-3" y="0"/>
              <a:ext cx="4274726" cy="268915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79" name="Google Shape;179;p20"/>
            <p:cNvSpPr txBox="1"/>
            <p:nvPr/>
          </p:nvSpPr>
          <p:spPr>
            <a:xfrm>
              <a:off x="-3" y="53"/>
              <a:ext cx="4274700" cy="2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20"/>
          <p:cNvSpPr txBox="1"/>
          <p:nvPr/>
        </p:nvSpPr>
        <p:spPr>
          <a:xfrm>
            <a:off x="13679329" y="3753125"/>
            <a:ext cx="3850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Inicia: 02/06/2025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Termina: 31/10/2025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000" y="3150687"/>
            <a:ext cx="10376126" cy="43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E3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1"/>
          <p:cNvGrpSpPr/>
          <p:nvPr/>
        </p:nvGrpSpPr>
        <p:grpSpPr>
          <a:xfrm>
            <a:off x="895700" y="2317175"/>
            <a:ext cx="16230707" cy="1642721"/>
            <a:chOff x="0" y="-28575"/>
            <a:chExt cx="4274726" cy="391973"/>
          </a:xfrm>
        </p:grpSpPr>
        <p:sp>
          <p:nvSpPr>
            <p:cNvPr id="187" name="Google Shape;187;p21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88" name="Google Shape;188;p21"/>
            <p:cNvSpPr txBox="1"/>
            <p:nvPr/>
          </p:nvSpPr>
          <p:spPr>
            <a:xfrm>
              <a:off x="0" y="-28575"/>
              <a:ext cx="42747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9" name="Google Shape;189;p21"/>
          <p:cNvCxnSpPr/>
          <p:nvPr/>
        </p:nvCxnSpPr>
        <p:spPr>
          <a:xfrm>
            <a:off x="1071860" y="1860790"/>
            <a:ext cx="16187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21"/>
          <p:cNvSpPr/>
          <p:nvPr/>
        </p:nvSpPr>
        <p:spPr>
          <a:xfrm>
            <a:off x="15370265" y="735511"/>
            <a:ext cx="1889035" cy="944517"/>
          </a:xfrm>
          <a:custGeom>
            <a:rect b="b" l="l" r="r" t="t"/>
            <a:pathLst>
              <a:path extrusionOk="0" h="944517" w="1889035">
                <a:moveTo>
                  <a:pt x="0" y="0"/>
                </a:moveTo>
                <a:lnTo>
                  <a:pt x="1889035" y="0"/>
                </a:lnTo>
                <a:lnTo>
                  <a:pt x="1889035" y="944518"/>
                </a:lnTo>
                <a:lnTo>
                  <a:pt x="0" y="944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1"/>
          <p:cNvSpPr txBox="1"/>
          <p:nvPr/>
        </p:nvSpPr>
        <p:spPr>
          <a:xfrm>
            <a:off x="1071851" y="854525"/>
            <a:ext cx="13503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Jóvenes Apoyando el Extensionismo Rural: Campesino a Campesino - MAGA</a:t>
            </a:r>
            <a:endParaRPr b="1" i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122825" y="2620788"/>
            <a:ext cx="156168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Promover la participación ciudadana de jóvenes comprendidos entre 18 y 24 años de edad e incorporarlos de forma directa en actividades sociales, civiles y agropecuarias; con el fin que se involucren en los procesos de desarrollo rural sostenible.</a:t>
            </a:r>
            <a:endParaRPr sz="23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3" name="Google Shape;193;p21"/>
          <p:cNvGrpSpPr/>
          <p:nvPr/>
        </p:nvGrpSpPr>
        <p:grpSpPr>
          <a:xfrm>
            <a:off x="895700" y="3959901"/>
            <a:ext cx="16230707" cy="4994138"/>
            <a:chOff x="0" y="-28575"/>
            <a:chExt cx="4274726" cy="392100"/>
          </a:xfrm>
        </p:grpSpPr>
        <p:sp>
          <p:nvSpPr>
            <p:cNvPr id="194" name="Google Shape;194;p21"/>
            <p:cNvSpPr/>
            <p:nvPr/>
          </p:nvSpPr>
          <p:spPr>
            <a:xfrm>
              <a:off x="0" y="0"/>
              <a:ext cx="4274726" cy="363398"/>
            </a:xfrm>
            <a:custGeom>
              <a:rect b="b" l="l" r="r" t="t"/>
              <a:pathLst>
                <a:path extrusionOk="0" h="36339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363398"/>
                  </a:lnTo>
                  <a:lnTo>
                    <a:pt x="0" y="3633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95" name="Google Shape;195;p21"/>
            <p:cNvSpPr txBox="1"/>
            <p:nvPr/>
          </p:nvSpPr>
          <p:spPr>
            <a:xfrm>
              <a:off x="0" y="-28575"/>
              <a:ext cx="42747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1"/>
          <p:cNvSpPr txBox="1"/>
          <p:nvPr/>
        </p:nvSpPr>
        <p:spPr>
          <a:xfrm>
            <a:off x="1335600" y="4608975"/>
            <a:ext cx="564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Actividades</a:t>
            </a:r>
            <a:endParaRPr sz="1200"/>
          </a:p>
        </p:txBody>
      </p:sp>
      <p:sp>
        <p:nvSpPr>
          <p:cNvPr id="197" name="Google Shape;197;p21"/>
          <p:cNvSpPr txBox="1"/>
          <p:nvPr/>
        </p:nvSpPr>
        <p:spPr>
          <a:xfrm>
            <a:off x="1335600" y="5243825"/>
            <a:ext cx="156168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Conservación de suelos.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Elaboración de terrazas, curvas a nivel.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Implementación de sistemas agroforestales.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Campanas de reforestación.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Recolección de basura.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Reciclaje de materiales.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el monitoreo de la producción agropecuaria.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140E32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rgbClr val="140E32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la construcción de estructuras productivas. </a:t>
            </a:r>
            <a:endParaRPr sz="2100">
              <a:solidFill>
                <a:srgbClr val="140E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